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2"/>
  </p:notesMasterIdLst>
  <p:sldIdLst>
    <p:sldId id="256" r:id="rId2"/>
    <p:sldId id="258" r:id="rId3"/>
    <p:sldId id="259" r:id="rId4"/>
    <p:sldId id="260" r:id="rId5"/>
    <p:sldId id="261" r:id="rId6"/>
    <p:sldId id="262" r:id="rId7"/>
    <p:sldId id="263" r:id="rId8"/>
    <p:sldId id="264" r:id="rId9"/>
    <p:sldId id="266" r:id="rId10"/>
    <p:sldId id="265" r:id="rId11"/>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entury Gothic" panose="020B0502020202020204" pitchFamily="34" charset="0"/>
      <p:regular r:id="rId17"/>
      <p:bold r:id="rId18"/>
      <p:italic r:id="rId19"/>
      <p:boldItalic r:id="rId20"/>
    </p:embeddedFont>
    <p:embeddedFont>
      <p:font typeface="Helvetica Neue" panose="020B0604020202020204"/>
      <p:regular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6"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2"/>
  </p:normalViewPr>
  <p:slideViewPr>
    <p:cSldViewPr snapToGrid="0">
      <p:cViewPr varScale="1">
        <p:scale>
          <a:sx n="87" d="100"/>
          <a:sy n="87" d="100"/>
        </p:scale>
        <p:origin x="312"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6940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78364" y="1689007"/>
            <a:ext cx="1646313" cy="1648044"/>
          </a:xfrm>
          <a:prstGeom prst="ellipse">
            <a:avLst/>
          </a:prstGeom>
          <a:noFill/>
          <a:ln>
            <a:noFill/>
          </a:ln>
        </p:spPr>
      </p:pic>
      <p:pic>
        <p:nvPicPr>
          <p:cNvPr id="128" name="Google Shape;128;p8" descr="http://nitewall.com/fr/images/default-profile.png"/>
          <p:cNvPicPr preferRelativeResize="0"/>
          <p:nvPr/>
        </p:nvPicPr>
        <p:blipFill rotWithShape="1">
          <a:blip r:embed="rId3">
            <a:alphaModFix/>
          </a:blip>
          <a:srcRect/>
          <a:stretch/>
        </p:blipFill>
        <p:spPr>
          <a:xfrm>
            <a:off x="9232634" y="1697987"/>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3738862" y="1743307"/>
            <a:ext cx="1646313" cy="1648044"/>
          </a:xfrm>
          <a:prstGeom prst="ellipse">
            <a:avLst/>
          </a:prstGeom>
          <a:noFill/>
          <a:ln>
            <a:noFill/>
          </a:ln>
        </p:spPr>
      </p:pic>
      <p:pic>
        <p:nvPicPr>
          <p:cNvPr id="133" name="Google Shape;133;p8" descr="http://nitewall.com/fr/images/default-profile.png"/>
          <p:cNvPicPr preferRelativeResize="0"/>
          <p:nvPr/>
        </p:nvPicPr>
        <p:blipFill rotWithShape="1">
          <a:blip r:embed="rId3">
            <a:alphaModFix/>
          </a:blip>
          <a:srcRect/>
          <a:stretch/>
        </p:blipFill>
        <p:spPr>
          <a:xfrm>
            <a:off x="6617274" y="1697987"/>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3680468"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101997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655888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6" name="Google Shape;127;p8">
            <a:extLst>
              <a:ext uri="{FF2B5EF4-FFF2-40B4-BE49-F238E27FC236}">
                <a16:creationId xmlns:a16="http://schemas.microsoft.com/office/drawing/2014/main" id="{556F894E-5103-AF40-95C3-7B512FFCE637}"/>
              </a:ext>
            </a:extLst>
          </p:cNvPr>
          <p:cNvSpPr txBox="1"/>
          <p:nvPr/>
        </p:nvSpPr>
        <p:spPr>
          <a:xfrm>
            <a:off x="917424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4205031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a:solidFill>
                  <a:schemeClr val="lt1"/>
                </a:solidFill>
                <a:latin typeface="Roboto"/>
                <a:ea typeface="Roboto"/>
                <a:cs typeface="Roboto"/>
                <a:sym typeface="Roboto"/>
              </a:rPr>
              <a:t>PROBLEM STATEMENT</a:t>
            </a:r>
            <a:endParaRPr/>
          </a:p>
        </p:txBody>
      </p:sp>
      <p:sp>
        <p:nvSpPr>
          <p:cNvPr id="86" name="Google Shape;86;p4"/>
          <p:cNvSpPr txBox="1">
            <a:spLocks noGrp="1"/>
          </p:cNvSpPr>
          <p:nvPr>
            <p:ph type="body" idx="1"/>
          </p:nvPr>
        </p:nvSpPr>
        <p:spPr>
          <a:xfrm>
            <a:off x="838200" y="1947383"/>
            <a:ext cx="10515600" cy="529679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By deploying a </a:t>
            </a:r>
            <a:r>
              <a:rPr lang="en-CA" sz="2400" dirty="0" err="1">
                <a:latin typeface="Century Gothic" panose="020B0502020202020204" pitchFamily="34" charset="0"/>
              </a:rPr>
              <a:t>Feedfoward</a:t>
            </a:r>
            <a:r>
              <a:rPr lang="en-CA" sz="2400" dirty="0">
                <a:latin typeface="Century Gothic" panose="020B0502020202020204" pitchFamily="34" charset="0"/>
              </a:rPr>
              <a:t> Neural Network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0"/>
            <a:ext cx="12112101" cy="529109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800" b="0" i="0" u="none" strike="noStrike" cap="none" dirty="0">
                <a:solidFill>
                  <a:schemeClr val="dk1"/>
                </a:solidFill>
                <a:latin typeface="Century Gothic" panose="020B0502020202020204" pitchFamily="34" charset="0"/>
                <a:sym typeface="Calibri"/>
              </a:rPr>
              <a:t>How will it improve forecasting</a:t>
            </a:r>
            <a:r>
              <a:rPr lang="en-CA" sz="2800"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6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r>
              <a:rPr lang="en-CA" dirty="0">
                <a:latin typeface="Century Gothic" panose="020B0502020202020204" pitchFamily="34" charset="0"/>
              </a:rPr>
              <a:t>What Makes it Achievable</a:t>
            </a:r>
            <a:r>
              <a:rPr lang="en-CA" dirty="0">
                <a:latin typeface="+mn-lt"/>
              </a:rPr>
              <a:t>?</a:t>
            </a:r>
          </a:p>
          <a:p>
            <a:pPr marL="0" indent="0">
              <a:spcBef>
                <a:spcPts val="0"/>
              </a:spcBef>
              <a:buNone/>
            </a:pPr>
            <a:r>
              <a:rPr lang="en-CA" sz="16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will be an increasingly accurate predictor for Short Term Load Forecasting due to the inherent ability of neural networks to handle nonlinear functions due to their high degree of computational power and generate a robust solution. All data is sourced from government websites, carrying high reliability and can be expected to continue outputting statistics in the immediate future.</a:t>
            </a:r>
          </a:p>
          <a:p>
            <a:pPr marL="0" indent="0">
              <a:spcBef>
                <a:spcPts val="0"/>
              </a:spcBef>
              <a:buNone/>
            </a:pPr>
            <a:r>
              <a:rPr lang="en-CA" dirty="0">
                <a:latin typeface="Century Gothic" panose="020B0502020202020204" pitchFamily="34" charset="0"/>
              </a:rPr>
              <a:t>What Makes it Unique</a:t>
            </a:r>
            <a:r>
              <a:rPr lang="en-CA" dirty="0">
                <a:latin typeface="+mn-lt"/>
              </a:rPr>
              <a:t>?</a:t>
            </a:r>
          </a:p>
          <a:p>
            <a:pPr marL="0" indent="0">
              <a:spcBef>
                <a:spcPts val="0"/>
              </a:spcBef>
              <a:buNone/>
            </a:pPr>
            <a:r>
              <a:rPr lang="en-CA" sz="16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pPr marL="0" indent="0">
              <a:spcBef>
                <a:spcPts val="0"/>
              </a:spcBef>
              <a:buNone/>
            </a:pPr>
            <a:r>
              <a:rPr lang="en-CA" sz="16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1800" dirty="0">
                <a:latin typeface="Century Gothic" panose="020B0502020202020204" pitchFamily="34" charset="0"/>
                <a:sym typeface="Calibri"/>
              </a:rPr>
              <a:t>An estimated initial market size could be between $100k - $500k with the introduction of the IESO as the primary customer. This size is expected to grow with the addition of forecasting new regions as well as extending the service to Licensed Active Retailer customer base. </a:t>
            </a:r>
          </a:p>
          <a:p>
            <a:pPr lvl="0">
              <a:lnSpc>
                <a:spcPct val="90000"/>
              </a:lnSpc>
              <a:buSzPts val="2800"/>
            </a:pPr>
            <a:endParaRPr lang="en-CA" sz="1800" dirty="0">
              <a:latin typeface="Century Gothic" panose="020B0502020202020204" pitchFamily="34" charset="0"/>
              <a:sym typeface="Calibri"/>
            </a:endParaRPr>
          </a:p>
        </p:txBody>
      </p:sp>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BUSINESS MODEL </a:t>
            </a:r>
            <a:endParaRPr sz="4000" i="0" u="none" strike="noStrike" cap="none">
              <a:solidFill>
                <a:schemeClr val="lt1"/>
              </a:solidFill>
              <a:latin typeface="Roboto"/>
              <a:ea typeface="Roboto"/>
              <a:cs typeface="Roboto"/>
              <a:sym typeface="Roboto"/>
            </a:endParaRPr>
          </a:p>
        </p:txBody>
      </p:sp>
      <p:pic>
        <p:nvPicPr>
          <p:cNvPr id="1028" name="Picture 4">
            <a:extLst>
              <a:ext uri="{FF2B5EF4-FFF2-40B4-BE49-F238E27FC236}">
                <a16:creationId xmlns:a16="http://schemas.microsoft.com/office/drawing/2014/main" id="{4695C0F4-46D7-4E54-8935-921079619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1359" y="1343701"/>
            <a:ext cx="7170013" cy="5292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2" name="Rectangle 1">
            <a:extLst>
              <a:ext uri="{FF2B5EF4-FFF2-40B4-BE49-F238E27FC236}">
                <a16:creationId xmlns:a16="http://schemas.microsoft.com/office/drawing/2014/main" id="{801BB4D6-D559-4A1A-AC6A-0CD927FDDD9A}"/>
              </a:ext>
            </a:extLst>
          </p:cNvPr>
          <p:cNvSpPr/>
          <p:nvPr/>
        </p:nvSpPr>
        <p:spPr>
          <a:xfrm>
            <a:off x="324445" y="1718727"/>
            <a:ext cx="745066" cy="448733"/>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Dataset</a:t>
            </a:r>
          </a:p>
        </p:txBody>
      </p:sp>
      <p:cxnSp>
        <p:nvCxnSpPr>
          <p:cNvPr id="4" name="Straight Arrow Connector 3">
            <a:extLst>
              <a:ext uri="{FF2B5EF4-FFF2-40B4-BE49-F238E27FC236}">
                <a16:creationId xmlns:a16="http://schemas.microsoft.com/office/drawing/2014/main" id="{C7E168FD-5C75-4F4C-B965-1AD3189EF2D9}"/>
              </a:ext>
            </a:extLst>
          </p:cNvPr>
          <p:cNvCxnSpPr>
            <a:stCxn id="2" idx="3"/>
          </p:cNvCxnSpPr>
          <p:nvPr/>
        </p:nvCxnSpPr>
        <p:spPr>
          <a:xfrm flipV="1">
            <a:off x="1069511"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766F6D6-F360-4819-9D21-9C93F85F690B}"/>
              </a:ext>
            </a:extLst>
          </p:cNvPr>
          <p:cNvSpPr/>
          <p:nvPr/>
        </p:nvSpPr>
        <p:spPr>
          <a:xfrm>
            <a:off x="1475911" y="1611363"/>
            <a:ext cx="984345" cy="59284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Eliminate Missing Values</a:t>
            </a:r>
          </a:p>
        </p:txBody>
      </p:sp>
      <p:cxnSp>
        <p:nvCxnSpPr>
          <p:cNvPr id="8" name="Straight Arrow Connector 7">
            <a:extLst>
              <a:ext uri="{FF2B5EF4-FFF2-40B4-BE49-F238E27FC236}">
                <a16:creationId xmlns:a16="http://schemas.microsoft.com/office/drawing/2014/main" id="{26C88558-2DDE-4D6F-8C1A-D8AFEFA1CA91}"/>
              </a:ext>
            </a:extLst>
          </p:cNvPr>
          <p:cNvCxnSpPr/>
          <p:nvPr/>
        </p:nvCxnSpPr>
        <p:spPr>
          <a:xfrm flipV="1">
            <a:off x="2460256"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DDE5F59-62F5-46E2-842B-D460977936DE}"/>
              </a:ext>
            </a:extLst>
          </p:cNvPr>
          <p:cNvSpPr/>
          <p:nvPr/>
        </p:nvSpPr>
        <p:spPr>
          <a:xfrm>
            <a:off x="2866656" y="1611363"/>
            <a:ext cx="1022255" cy="6182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Normalize Data</a:t>
            </a:r>
          </a:p>
        </p:txBody>
      </p:sp>
      <p:cxnSp>
        <p:nvCxnSpPr>
          <p:cNvPr id="10" name="Straight Arrow Connector 9">
            <a:extLst>
              <a:ext uri="{FF2B5EF4-FFF2-40B4-BE49-F238E27FC236}">
                <a16:creationId xmlns:a16="http://schemas.microsoft.com/office/drawing/2014/main" id="{F5DEAD57-AEDF-4A78-A499-2B5969B1897E}"/>
              </a:ext>
            </a:extLst>
          </p:cNvPr>
          <p:cNvCxnSpPr>
            <a:cxnSpLocks/>
          </p:cNvCxnSpPr>
          <p:nvPr/>
        </p:nvCxnSpPr>
        <p:spPr>
          <a:xfrm rot="5400000" flipV="1">
            <a:off x="3175259" y="2429251"/>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4D66C5F-375C-472F-9AA5-9FE615F16ECA}"/>
              </a:ext>
            </a:extLst>
          </p:cNvPr>
          <p:cNvSpPr/>
          <p:nvPr/>
        </p:nvSpPr>
        <p:spPr>
          <a:xfrm>
            <a:off x="3014269" y="2633127"/>
            <a:ext cx="727028" cy="727028"/>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t>Split Data</a:t>
            </a:r>
          </a:p>
        </p:txBody>
      </p:sp>
      <p:pic>
        <p:nvPicPr>
          <p:cNvPr id="2052" name="Picture 4" descr="Image result for training icon">
            <a:extLst>
              <a:ext uri="{FF2B5EF4-FFF2-40B4-BE49-F238E27FC236}">
                <a16:creationId xmlns:a16="http://schemas.microsoft.com/office/drawing/2014/main" id="{DD77E82B-7A92-4E51-8E69-5D4BC10A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2533" y="3064393"/>
            <a:ext cx="800735" cy="80073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A60F9263-DC36-428A-9CB0-1FE4F00299A1}"/>
              </a:ext>
            </a:extLst>
          </p:cNvPr>
          <p:cNvCxnSpPr>
            <a:cxnSpLocks/>
            <a:stCxn id="5" idx="2"/>
          </p:cNvCxnSpPr>
          <p:nvPr/>
        </p:nvCxnSpPr>
        <p:spPr>
          <a:xfrm flipH="1">
            <a:off x="2513268" y="2996641"/>
            <a:ext cx="501001" cy="2659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9BFAAC-EDC1-4AE5-A98C-D78CE7ED9EE7}"/>
              </a:ext>
            </a:extLst>
          </p:cNvPr>
          <p:cNvSpPr txBox="1"/>
          <p:nvPr/>
        </p:nvSpPr>
        <p:spPr>
          <a:xfrm>
            <a:off x="1613589" y="2902614"/>
            <a:ext cx="1049867" cy="307777"/>
          </a:xfrm>
          <a:prstGeom prst="rect">
            <a:avLst/>
          </a:prstGeom>
          <a:noFill/>
        </p:spPr>
        <p:txBody>
          <a:bodyPr wrap="square" rtlCol="0">
            <a:spAutoFit/>
          </a:bodyPr>
          <a:lstStyle/>
          <a:p>
            <a:r>
              <a:rPr lang="en-CA" dirty="0"/>
              <a:t>Train Data</a:t>
            </a:r>
          </a:p>
        </p:txBody>
      </p:sp>
      <p:pic>
        <p:nvPicPr>
          <p:cNvPr id="2056" name="Picture 8" descr="Image result for decision tree regression icon">
            <a:extLst>
              <a:ext uri="{FF2B5EF4-FFF2-40B4-BE49-F238E27FC236}">
                <a16:creationId xmlns:a16="http://schemas.microsoft.com/office/drawing/2014/main" id="{F2ADD176-0F69-4742-A10D-D106B245E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834" y="4156658"/>
            <a:ext cx="1276699" cy="1043456"/>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CD719262-1643-48EB-B1D1-56AAE958319B}"/>
              </a:ext>
            </a:extLst>
          </p:cNvPr>
          <p:cNvCxnSpPr>
            <a:cxnSpLocks/>
          </p:cNvCxnSpPr>
          <p:nvPr/>
        </p:nvCxnSpPr>
        <p:spPr>
          <a:xfrm flipV="1">
            <a:off x="1188044" y="3750586"/>
            <a:ext cx="575733" cy="5526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501AA27-E406-4F3C-8664-FA7CBB1C6990}"/>
              </a:ext>
            </a:extLst>
          </p:cNvPr>
          <p:cNvSpPr txBox="1"/>
          <p:nvPr/>
        </p:nvSpPr>
        <p:spPr>
          <a:xfrm>
            <a:off x="76782" y="3734693"/>
            <a:ext cx="1325731" cy="646331"/>
          </a:xfrm>
          <a:prstGeom prst="rect">
            <a:avLst/>
          </a:prstGeom>
          <a:noFill/>
        </p:spPr>
        <p:txBody>
          <a:bodyPr wrap="square" rtlCol="0">
            <a:spAutoFit/>
          </a:bodyPr>
          <a:lstStyle/>
          <a:p>
            <a:r>
              <a:rPr lang="en-CA" sz="1200" dirty="0"/>
              <a:t>Boosted Decision Tree Regression</a:t>
            </a:r>
          </a:p>
        </p:txBody>
      </p:sp>
      <p:cxnSp>
        <p:nvCxnSpPr>
          <p:cNvPr id="31" name="Straight Arrow Connector 30">
            <a:extLst>
              <a:ext uri="{FF2B5EF4-FFF2-40B4-BE49-F238E27FC236}">
                <a16:creationId xmlns:a16="http://schemas.microsoft.com/office/drawing/2014/main" id="{270BDDB5-C553-4501-9726-A525257611D4}"/>
              </a:ext>
            </a:extLst>
          </p:cNvPr>
          <p:cNvCxnSpPr>
            <a:cxnSpLocks/>
          </p:cNvCxnSpPr>
          <p:nvPr/>
        </p:nvCxnSpPr>
        <p:spPr>
          <a:xfrm>
            <a:off x="2460256" y="3763673"/>
            <a:ext cx="203200" cy="53002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Image result for score model icon">
            <a:extLst>
              <a:ext uri="{FF2B5EF4-FFF2-40B4-BE49-F238E27FC236}">
                <a16:creationId xmlns:a16="http://schemas.microsoft.com/office/drawing/2014/main" id="{B82D56A7-BB48-4C36-AFDF-300F921135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8061" y="4273086"/>
            <a:ext cx="552416" cy="552416"/>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55B73071-6AB6-4ED6-9A75-B66C6CC89C25}"/>
              </a:ext>
            </a:extLst>
          </p:cNvPr>
          <p:cNvSpPr txBox="1"/>
          <p:nvPr/>
        </p:nvSpPr>
        <p:spPr>
          <a:xfrm>
            <a:off x="2460256" y="4952812"/>
            <a:ext cx="1089989" cy="276999"/>
          </a:xfrm>
          <a:prstGeom prst="rect">
            <a:avLst/>
          </a:prstGeom>
          <a:noFill/>
        </p:spPr>
        <p:txBody>
          <a:bodyPr wrap="square" rtlCol="0">
            <a:spAutoFit/>
          </a:bodyPr>
          <a:lstStyle/>
          <a:p>
            <a:r>
              <a:rPr lang="en-CA" sz="1200" dirty="0"/>
              <a:t>Score Model</a:t>
            </a:r>
          </a:p>
        </p:txBody>
      </p:sp>
      <p:cxnSp>
        <p:nvCxnSpPr>
          <p:cNvPr id="37" name="Straight Arrow Connector 36">
            <a:extLst>
              <a:ext uri="{FF2B5EF4-FFF2-40B4-BE49-F238E27FC236}">
                <a16:creationId xmlns:a16="http://schemas.microsoft.com/office/drawing/2014/main" id="{C40B34A7-F8C8-4B0B-A99A-100AC8ADFACC}"/>
              </a:ext>
            </a:extLst>
          </p:cNvPr>
          <p:cNvCxnSpPr>
            <a:cxnSpLocks/>
          </p:cNvCxnSpPr>
          <p:nvPr/>
        </p:nvCxnSpPr>
        <p:spPr>
          <a:xfrm flipH="1">
            <a:off x="3209747" y="3378988"/>
            <a:ext cx="168036" cy="90317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FCCC403-C2E6-41E5-8DD3-07288B4C69D1}"/>
              </a:ext>
            </a:extLst>
          </p:cNvPr>
          <p:cNvCxnSpPr>
            <a:cxnSpLocks/>
            <a:stCxn id="2060" idx="3"/>
          </p:cNvCxnSpPr>
          <p:nvPr/>
        </p:nvCxnSpPr>
        <p:spPr>
          <a:xfrm>
            <a:off x="3290477" y="4549294"/>
            <a:ext cx="547072" cy="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Image result for evaluate icon">
            <a:extLst>
              <a:ext uri="{FF2B5EF4-FFF2-40B4-BE49-F238E27FC236}">
                <a16:creationId xmlns:a16="http://schemas.microsoft.com/office/drawing/2014/main" id="{92312C44-85F7-43F4-8DEA-0CDCE196D4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7637" y="4303228"/>
            <a:ext cx="472693" cy="52225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38516D91-8C8B-47E4-93E3-4E6ED8FBF634}"/>
              </a:ext>
            </a:extLst>
          </p:cNvPr>
          <p:cNvSpPr txBox="1"/>
          <p:nvPr/>
        </p:nvSpPr>
        <p:spPr>
          <a:xfrm>
            <a:off x="3733597" y="4957563"/>
            <a:ext cx="781342" cy="276999"/>
          </a:xfrm>
          <a:prstGeom prst="rect">
            <a:avLst/>
          </a:prstGeom>
          <a:noFill/>
        </p:spPr>
        <p:txBody>
          <a:bodyPr wrap="square" rtlCol="0">
            <a:spAutoFit/>
          </a:bodyPr>
          <a:lstStyle/>
          <a:p>
            <a:r>
              <a:rPr lang="en-CA" sz="1200" dirty="0"/>
              <a:t>Evaluate</a:t>
            </a:r>
          </a:p>
        </p:txBody>
      </p:sp>
      <p:sp>
        <p:nvSpPr>
          <p:cNvPr id="19" name="TextBox 18">
            <a:extLst>
              <a:ext uri="{FF2B5EF4-FFF2-40B4-BE49-F238E27FC236}">
                <a16:creationId xmlns:a16="http://schemas.microsoft.com/office/drawing/2014/main" id="{66265684-3FCE-4533-B209-2B2DF2DA3B26}"/>
              </a:ext>
            </a:extLst>
          </p:cNvPr>
          <p:cNvSpPr txBox="1"/>
          <p:nvPr/>
        </p:nvSpPr>
        <p:spPr>
          <a:xfrm>
            <a:off x="4585134" y="1631324"/>
            <a:ext cx="7209335" cy="4955203"/>
          </a:xfrm>
          <a:prstGeom prst="rect">
            <a:avLst/>
          </a:prstGeom>
          <a:noFill/>
        </p:spPr>
        <p:txBody>
          <a:bodyPr wrap="square" rtlCol="0" anchor="t">
            <a:spAutoFit/>
          </a:bodyPr>
          <a:lstStyle/>
          <a:p>
            <a:pPr marL="285750" indent="-285750">
              <a:buFont typeface="Arial" panose="020B0604020202020204" pitchFamily="34" charset="0"/>
              <a:buChar char="•"/>
            </a:pPr>
            <a:r>
              <a:rPr lang="en-CA" sz="1600" dirty="0"/>
              <a:t>The solution can be implemented into a web-based platform, where users may access it</a:t>
            </a:r>
          </a:p>
          <a:p>
            <a:pPr marL="285750" indent="-285750">
              <a:buFont typeface="Arial" panose="020B0604020202020204" pitchFamily="34" charset="0"/>
              <a:buChar char="•"/>
            </a:pPr>
            <a:r>
              <a:rPr lang="en-CA" sz="1600" dirty="0"/>
              <a:t>The model uses the shown architecture with the following sample data needed:</a:t>
            </a:r>
          </a:p>
          <a:p>
            <a:pPr marL="285750" lvl="1" indent="-285750">
              <a:buFont typeface="Arial" panose="020B0604020202020204" pitchFamily="34" charset="0"/>
              <a:buChar char="•"/>
            </a:pPr>
            <a:endParaRPr lang="en-CA" sz="1600" dirty="0"/>
          </a:p>
          <a:p>
            <a:pPr marL="285750" lvl="4" indent="-285750">
              <a:buFont typeface="Arial" panose="020B0604020202020204" pitchFamily="34" charset="0"/>
              <a:buChar char="•"/>
            </a:pPr>
            <a:endParaRPr lang="en-CA" sz="1600" dirty="0"/>
          </a:p>
          <a:p>
            <a:pPr marL="285750" indent="-285750">
              <a:buFont typeface="Arial" panose="020B0604020202020204" pitchFamily="34" charset="0"/>
              <a:buChar char="•"/>
            </a:pPr>
            <a:r>
              <a:rPr lang="en-CA" sz="1600" dirty="0"/>
              <a:t>This information is provided hourly, for free, on the IESO and </a:t>
            </a:r>
            <a:r>
              <a:rPr lang="en-CA" sz="1600" dirty="0" err="1"/>
              <a:t>StatsCanada</a:t>
            </a:r>
            <a:r>
              <a:rPr lang="en-CA" sz="1600" dirty="0"/>
              <a:t> websites which make it a sustainable source for this solution.</a:t>
            </a:r>
          </a:p>
          <a:p>
            <a:pPr marL="285750" indent="-285750">
              <a:buFont typeface="Arial" panose="020B0604020202020204" pitchFamily="34" charset="0"/>
              <a:buChar char="•"/>
            </a:pPr>
            <a:endParaRPr lang="en-CA" sz="1600" dirty="0"/>
          </a:p>
          <a:p>
            <a:pPr marL="285750" indent="-285750">
              <a:buFont typeface="Arial" panose="020B0604020202020204" pitchFamily="34" charset="0"/>
              <a:buChar char="•"/>
            </a:pPr>
            <a:r>
              <a:rPr lang="en-CA" sz="1600" dirty="0"/>
              <a:t>The current model uses a 99 Boost Decision Tree Regression to fit the residual of the nodes that precede it, thus improving accuracy with some small risk of less coverage</a:t>
            </a:r>
          </a:p>
          <a:p>
            <a:pPr marL="285750" indent="-285750">
              <a:buFont typeface="Arial" panose="020B0604020202020204" pitchFamily="34" charset="0"/>
              <a:buChar char="•"/>
            </a:pPr>
            <a:endParaRPr lang="en-CA" sz="1600" dirty="0"/>
          </a:p>
          <a:p>
            <a:pPr marL="285750" indent="-285750">
              <a:buFont typeface="Arial" panose="020B0604020202020204" pitchFamily="34" charset="0"/>
              <a:buChar char="•"/>
            </a:pPr>
            <a:r>
              <a:rPr lang="en-CA" sz="1600" dirty="0"/>
              <a:t>The solution is built in Microsoft Azure Machine Learning Studios for concept generation and will be cloned in Python to use its open source libraries to increase</a:t>
            </a:r>
            <a:r>
              <a:rPr lang="en-CA" sz="1600" dirty="0">
                <a:latin typeface="+mj-lt"/>
              </a:rPr>
              <a:t> personalization of the machine learning models and produce increasingly more productive iterations of the solution.</a:t>
            </a:r>
          </a:p>
          <a:p>
            <a:pPr marL="285750" indent="-285750">
              <a:buFont typeface="Arial" panose="020B0604020202020204" pitchFamily="34" charset="0"/>
              <a:buChar char="•"/>
            </a:pPr>
            <a:endParaRPr lang="en-CA" sz="1600" dirty="0"/>
          </a:p>
          <a:p>
            <a:pPr marL="285750" indent="-285750">
              <a:buFont typeface="Arial" panose="020B0604020202020204" pitchFamily="34" charset="0"/>
              <a:buChar char="•"/>
            </a:pPr>
            <a:endParaRPr lang="en-CA" dirty="0"/>
          </a:p>
          <a:p>
            <a:endParaRPr lang="en-CA" dirty="0"/>
          </a:p>
        </p:txBody>
      </p:sp>
      <p:sp>
        <p:nvSpPr>
          <p:cNvPr id="22" name="TextBox 21">
            <a:extLst>
              <a:ext uri="{FF2B5EF4-FFF2-40B4-BE49-F238E27FC236}">
                <a16:creationId xmlns:a16="http://schemas.microsoft.com/office/drawing/2014/main" id="{E83C6746-6CCA-44EB-8075-C636F12CE3FC}"/>
              </a:ext>
            </a:extLst>
          </p:cNvPr>
          <p:cNvSpPr txBox="1"/>
          <p:nvPr/>
        </p:nvSpPr>
        <p:spPr>
          <a:xfrm>
            <a:off x="4676226" y="2612046"/>
            <a:ext cx="7395656" cy="400110"/>
          </a:xfrm>
          <a:prstGeom prst="rect">
            <a:avLst/>
          </a:prstGeom>
          <a:noFill/>
        </p:spPr>
        <p:txBody>
          <a:bodyPr wrap="square" rtlCol="0">
            <a:spAutoFit/>
          </a:bodyPr>
          <a:lstStyle/>
          <a:p>
            <a:r>
              <a:rPr lang="en-CA" sz="2000" dirty="0"/>
              <a:t>[</a:t>
            </a:r>
            <a:r>
              <a:rPr lang="en-CA" sz="1100" dirty="0"/>
              <a:t>Date, Hour, Temperature, Dew Point, Relative Humidity, Wind Speed, </a:t>
            </a:r>
            <a:r>
              <a:rPr lang="en-CA" sz="1100" dirty="0" err="1"/>
              <a:t>Sample_Region</a:t>
            </a:r>
            <a:r>
              <a:rPr lang="en-CA" sz="1100" dirty="0"/>
              <a:t>, Forecast Difference, Price</a:t>
            </a:r>
            <a:r>
              <a:rPr lang="en-CA" sz="2000" dirty="0"/>
              <a:t>]</a:t>
            </a:r>
          </a:p>
        </p:txBody>
      </p: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dirty="0">
                <a:solidFill>
                  <a:schemeClr val="lt1"/>
                </a:solidFill>
                <a:latin typeface="Roboto"/>
                <a:ea typeface="Roboto"/>
                <a:cs typeface="Roboto"/>
                <a:sym typeface="Roboto"/>
              </a:rPr>
              <a:t>Technical Roadmap</a:t>
            </a:r>
            <a:endParaRPr sz="4000" i="0" u="none" strike="noStrike" cap="none" dirty="0">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1026" name="Picture 2">
            <a:extLst>
              <a:ext uri="{FF2B5EF4-FFF2-40B4-BE49-F238E27FC236}">
                <a16:creationId xmlns:a16="http://schemas.microsoft.com/office/drawing/2014/main" id="{CA5A49E7-7CEB-496C-814E-54E15A772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43701"/>
            <a:ext cx="10345445" cy="4813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7018768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2084</TotalTime>
  <Words>1137</Words>
  <Application>Microsoft Office PowerPoint</Application>
  <PresentationFormat>Widescreen</PresentationFormat>
  <Paragraphs>105</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Helvetica Neue</vt:lpstr>
      <vt:lpstr>Century Gothic</vt:lpstr>
      <vt:lpstr>Roboto</vt:lpstr>
      <vt:lpstr>Calibri</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Technical Roadmap</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Nathen Gay</cp:lastModifiedBy>
  <cp:revision>47</cp:revision>
  <dcterms:modified xsi:type="dcterms:W3CDTF">2020-02-28T22:45:28Z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